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F8A0A5-664F-45B0-B876-BCFA158F083D}" type="datetimeFigureOut">
              <a:rPr lang="en-US" smtClean="0"/>
              <a:pPr/>
              <a:t>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8A0A5-664F-45B0-B876-BCFA158F083D}" type="datetimeFigureOut">
              <a:rPr lang="en-US" smtClean="0"/>
              <a:pPr/>
              <a:t>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8A0A5-664F-45B0-B876-BCFA158F083D}" type="datetimeFigureOut">
              <a:rPr lang="en-US" smtClean="0"/>
              <a:pPr/>
              <a:t>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8A0A5-664F-45B0-B876-BCFA158F083D}" type="datetimeFigureOut">
              <a:rPr lang="en-US" smtClean="0"/>
              <a:pPr/>
              <a:t>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F8A0A5-664F-45B0-B876-BCFA158F083D}" type="datetimeFigureOut">
              <a:rPr lang="en-US" smtClean="0"/>
              <a:pPr/>
              <a:t>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F8A0A5-664F-45B0-B876-BCFA158F083D}" type="datetimeFigureOut">
              <a:rPr lang="en-US" smtClean="0"/>
              <a:pPr/>
              <a:t>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F8A0A5-664F-45B0-B876-BCFA158F083D}" type="datetimeFigureOut">
              <a:rPr lang="en-US" smtClean="0"/>
              <a:pPr/>
              <a:t>3/1/2009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F8A0A5-664F-45B0-B876-BCFA158F083D}" type="datetimeFigureOut">
              <a:rPr lang="en-US" smtClean="0"/>
              <a:pPr/>
              <a:t>3/1/2009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F8A0A5-664F-45B0-B876-BCFA158F083D}" type="datetimeFigureOut">
              <a:rPr lang="en-US" smtClean="0"/>
              <a:pPr/>
              <a:t>3/1/2009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8A0A5-664F-45B0-B876-BCFA158F083D}" type="datetimeFigureOut">
              <a:rPr lang="en-US" smtClean="0"/>
              <a:pPr/>
              <a:t>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8A0A5-664F-45B0-B876-BCFA158F083D}" type="datetimeFigureOut">
              <a:rPr lang="en-US" smtClean="0"/>
              <a:pPr/>
              <a:t>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744A4-6979-42A2-9745-EC62094E44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8A0A5-664F-45B0-B876-BCFA158F083D}" type="datetimeFigureOut">
              <a:rPr lang="en-US" smtClean="0"/>
              <a:pPr/>
              <a:t>3/1/2009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744A4-6979-42A2-9745-EC62094E44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mailto:soemarmo@ohio.ed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hyperlink" Target="mailto:soemarmo@ohio.edu?subject=Info%20on%20COTIM" TargetMode="Externa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ohiou.edu/COTI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2057400"/>
          </a:xfrm>
        </p:spPr>
        <p:txBody>
          <a:bodyPr>
            <a:normAutofit fontScale="90000"/>
          </a:bodyPr>
          <a:lstStyle/>
          <a:p>
            <a:r>
              <a:rPr lang="en-US" dirty="0" smtClean="0">
                <a:latin typeface="Broadway" pitchFamily="82" charset="0"/>
              </a:rPr>
              <a:t/>
            </a:r>
            <a:br>
              <a:rPr lang="en-US" dirty="0" smtClean="0">
                <a:latin typeface="Broadway" pitchFamily="82" charset="0"/>
              </a:rPr>
            </a:br>
            <a:r>
              <a:rPr lang="en-US" dirty="0" smtClean="0">
                <a:solidFill>
                  <a:srgbClr val="C00000"/>
                </a:solidFill>
                <a:latin typeface="Broadway" pitchFamily="82" charset="0"/>
              </a:rPr>
              <a:t>The </a:t>
            </a:r>
            <a:r>
              <a:rPr lang="en-US" dirty="0">
                <a:solidFill>
                  <a:srgbClr val="C00000"/>
                </a:solidFill>
                <a:latin typeface="Broadway" pitchFamily="82" charset="0"/>
              </a:rPr>
              <a:t>Consortium for the Teaching of Indonesian and Malay (COTIM)</a:t>
            </a:r>
            <a:r>
              <a:rPr lang="en-US" dirty="0"/>
              <a:t/>
            </a:r>
            <a:br>
              <a:rPr lang="en-US" dirty="0"/>
            </a:br>
            <a:endParaRPr lang="en-US" dirty="0"/>
          </a:p>
        </p:txBody>
      </p:sp>
      <p:sp>
        <p:nvSpPr>
          <p:cNvPr id="3" name="Subtitle 2"/>
          <p:cNvSpPr>
            <a:spLocks noGrp="1"/>
          </p:cNvSpPr>
          <p:nvPr>
            <p:ph type="subTitle" idx="1"/>
          </p:nvPr>
        </p:nvSpPr>
        <p:spPr>
          <a:xfrm>
            <a:off x="1371600" y="3352800"/>
            <a:ext cx="6400800" cy="1752600"/>
          </a:xfrm>
        </p:spPr>
        <p:txBody>
          <a:bodyPr>
            <a:normAutofit/>
          </a:bodyPr>
          <a:lstStyle/>
          <a:p>
            <a:r>
              <a:rPr lang="en-US" sz="2800" b="1" dirty="0" smtClean="0">
                <a:solidFill>
                  <a:srgbClr val="0070C0"/>
                </a:solidFill>
                <a:latin typeface="Times New Roman" pitchFamily="18" charset="0"/>
                <a:cs typeface="Times New Roman" pitchFamily="18" charset="0"/>
              </a:rPr>
              <a:t>Title VI 50</a:t>
            </a:r>
            <a:r>
              <a:rPr lang="en-US" sz="2800" b="1" baseline="30000" dirty="0" smtClean="0">
                <a:solidFill>
                  <a:srgbClr val="0070C0"/>
                </a:solidFill>
                <a:latin typeface="Times New Roman" pitchFamily="18" charset="0"/>
                <a:cs typeface="Times New Roman" pitchFamily="18" charset="0"/>
              </a:rPr>
              <a:t>th</a:t>
            </a:r>
            <a:r>
              <a:rPr lang="en-US" sz="2800" b="1" dirty="0" smtClean="0">
                <a:solidFill>
                  <a:srgbClr val="0070C0"/>
                </a:solidFill>
                <a:latin typeface="Times New Roman" pitchFamily="18" charset="0"/>
                <a:cs typeface="Times New Roman" pitchFamily="18" charset="0"/>
              </a:rPr>
              <a:t> anniversary conference.</a:t>
            </a:r>
          </a:p>
          <a:p>
            <a:r>
              <a:rPr lang="en-US" sz="2800" b="1" dirty="0" smtClean="0">
                <a:solidFill>
                  <a:srgbClr val="0070C0"/>
                </a:solidFill>
                <a:latin typeface="Times New Roman" pitchFamily="18" charset="0"/>
                <a:cs typeface="Times New Roman" pitchFamily="18" charset="0"/>
              </a:rPr>
              <a:t>Washington, D.C. </a:t>
            </a:r>
            <a:endParaRPr lang="en-US" sz="2800" b="1" dirty="0">
              <a:solidFill>
                <a:srgbClr val="0070C0"/>
              </a:solidFill>
              <a:latin typeface="Times New Roman" pitchFamily="18" charset="0"/>
              <a:cs typeface="Times New Roman" pitchFamily="18" charset="0"/>
            </a:endParaRPr>
          </a:p>
          <a:p>
            <a:r>
              <a:rPr lang="en-US" sz="2800" b="1" dirty="0" smtClean="0">
                <a:solidFill>
                  <a:srgbClr val="0070C0"/>
                </a:solidFill>
                <a:latin typeface="Times New Roman" pitchFamily="18" charset="0"/>
                <a:cs typeface="Times New Roman" pitchFamily="18" charset="0"/>
              </a:rPr>
              <a:t>March 19-21, 2009  </a:t>
            </a:r>
            <a:endParaRPr lang="en-US" sz="2800" b="1" dirty="0">
              <a:solidFill>
                <a:srgbClr val="0070C0"/>
              </a:solidFill>
              <a:latin typeface="Times New Roman" pitchFamily="18" charset="0"/>
              <a:cs typeface="Times New Roman" pitchFamily="18" charset="0"/>
            </a:endParaRPr>
          </a:p>
        </p:txBody>
      </p:sp>
      <p:sp>
        <p:nvSpPr>
          <p:cNvPr id="4" name="Right Arrow 3">
            <a:hlinkClick r:id="" action="ppaction://hlinkshowjump?jump=nextslide"/>
          </p:cNvPr>
          <p:cNvSpPr/>
          <p:nvPr/>
        </p:nvSpPr>
        <p:spPr>
          <a:xfrm>
            <a:off x="8001000" y="62484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6">
                    <a:lumMod val="50000"/>
                  </a:schemeClr>
                </a:solidFill>
              </a:ln>
            </a:endParaRPr>
          </a:p>
        </p:txBody>
      </p:sp>
      <p:sp>
        <p:nvSpPr>
          <p:cNvPr id="5" name="TextBox 4"/>
          <p:cNvSpPr txBox="1"/>
          <p:nvPr/>
        </p:nvSpPr>
        <p:spPr>
          <a:xfrm>
            <a:off x="5181600" y="6248400"/>
            <a:ext cx="2717732" cy="369332"/>
          </a:xfrm>
          <a:prstGeom prst="rect">
            <a:avLst/>
          </a:prstGeom>
          <a:noFill/>
        </p:spPr>
        <p:txBody>
          <a:bodyPr wrap="none" rtlCol="0">
            <a:spAutoFit/>
          </a:bodyPr>
          <a:lstStyle/>
          <a:p>
            <a:r>
              <a:rPr lang="en-US" dirty="0" smtClean="0"/>
              <a:t>Click the arrow to continue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6858000" cy="952500"/>
          </a:xfrm>
        </p:spPr>
        <p:txBody>
          <a:bodyPr>
            <a:normAutofit/>
          </a:bodyPr>
          <a:lstStyle/>
          <a:p>
            <a:r>
              <a:rPr lang="en-US" sz="3200" dirty="0" smtClean="0">
                <a:latin typeface="Times New Roman" pitchFamily="18" charset="0"/>
                <a:cs typeface="Times New Roman" pitchFamily="18" charset="0"/>
              </a:rPr>
              <a:t>Materials and Testing/Evaluation</a:t>
            </a:r>
            <a:endParaRPr lang="en-US" sz="3200" dirty="0">
              <a:latin typeface="Times New Roman" pitchFamily="18" charset="0"/>
              <a:cs typeface="Times New Roman" pitchFamily="18" charset="0"/>
            </a:endParaRPr>
          </a:p>
        </p:txBody>
      </p:sp>
      <p:sp>
        <p:nvSpPr>
          <p:cNvPr id="3" name="TextBox 2"/>
          <p:cNvSpPr txBox="1"/>
          <p:nvPr/>
        </p:nvSpPr>
        <p:spPr>
          <a:xfrm>
            <a:off x="609600" y="1524000"/>
            <a:ext cx="7924800" cy="415498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2400" dirty="0" smtClean="0">
                <a:latin typeface="Times New Roman" pitchFamily="18" charset="0"/>
                <a:cs typeface="Times New Roman" pitchFamily="18" charset="0"/>
              </a:rPr>
              <a:t>The program developed new instructional materials for Indonesian language teaching and revised/updated materials and standardized examinations that were used in previous years based on the feedback from the participants, tutors, and external evaluator.  COTIM materials are both authentic and current, which reflects a variety of genres. They made available to Indonesian scholars. It is hoped that the program’s presence in Indonesia and its presentation of positive modeling of good language teaching will increase awareness of language pedagogy in Indonesia and encourage Indonesian scholars to become involved in materials development.</a:t>
            </a:r>
          </a:p>
        </p:txBody>
      </p:sp>
      <p:sp>
        <p:nvSpPr>
          <p:cNvPr id="5" name="Right Arrow 4">
            <a:hlinkClick r:id="" action="ppaction://hlinkshowjump?jump=nextslide"/>
          </p:cNvPr>
          <p:cNvSpPr/>
          <p:nvPr/>
        </p:nvSpPr>
        <p:spPr>
          <a:xfrm>
            <a:off x="7848600" y="62484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457200" y="62484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86200" y="6172200"/>
            <a:ext cx="136608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smtClean="0">
                <a:solidFill>
                  <a:srgbClr val="C00000"/>
                </a:solidFill>
                <a:latin typeface="Times New Roman" pitchFamily="18" charset="0"/>
                <a:cs typeface="Times New Roman" pitchFamily="18" charset="0"/>
                <a:hlinkClick r:id="rId2" action="ppaction://hlinksldjump"/>
              </a:rPr>
              <a:t>Contents</a:t>
            </a:r>
            <a:endParaRPr lang="en-US" sz="2400" b="1" dirty="0">
              <a:solidFill>
                <a:srgbClr val="C00000"/>
              </a:solidFill>
              <a:latin typeface="Times New Roman" pitchFamily="18" charset="0"/>
              <a:cs typeface="Times New Roman" pitchFamily="18" charset="0"/>
            </a:endParaRPr>
          </a:p>
        </p:txBody>
      </p:sp>
      <p:sp>
        <p:nvSpPr>
          <p:cNvPr id="8" name="TextBox 7"/>
          <p:cNvSpPr txBox="1"/>
          <p:nvPr/>
        </p:nvSpPr>
        <p:spPr>
          <a:xfrm>
            <a:off x="1143000" y="6248400"/>
            <a:ext cx="2347374" cy="338554"/>
          </a:xfrm>
          <a:prstGeom prst="rect">
            <a:avLst/>
          </a:prstGeom>
          <a:noFill/>
        </p:spPr>
        <p:txBody>
          <a:bodyPr wrap="none" rtlCol="0">
            <a:spAutoFit/>
          </a:bodyPr>
          <a:lstStyle/>
          <a:p>
            <a:r>
              <a:rPr lang="en-US" sz="1600" dirty="0" smtClean="0"/>
              <a:t>Click the arrow to back up</a:t>
            </a:r>
            <a:endParaRPr lang="en-US" sz="1600" dirty="0"/>
          </a:p>
        </p:txBody>
      </p:sp>
      <p:sp>
        <p:nvSpPr>
          <p:cNvPr id="9" name="TextBox 8"/>
          <p:cNvSpPr txBox="1"/>
          <p:nvPr/>
        </p:nvSpPr>
        <p:spPr>
          <a:xfrm>
            <a:off x="5410200" y="6248400"/>
            <a:ext cx="2433487" cy="338554"/>
          </a:xfrm>
          <a:prstGeom prst="rect">
            <a:avLst/>
          </a:prstGeom>
          <a:noFill/>
        </p:spPr>
        <p:txBody>
          <a:bodyPr wrap="none" rtlCol="0">
            <a:spAutoFit/>
          </a:bodyPr>
          <a:lstStyle/>
          <a:p>
            <a:r>
              <a:rPr lang="en-US" sz="1600" dirty="0" smtClean="0"/>
              <a:t>Click the arrow to continue</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1"/>
            <a:ext cx="8229600" cy="553997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i="1" dirty="0" smtClean="0">
                <a:solidFill>
                  <a:srgbClr val="C00000"/>
                </a:solidFill>
                <a:latin typeface="Times New Roman" pitchFamily="18" charset="0"/>
                <a:cs typeface="Times New Roman" pitchFamily="18" charset="0"/>
              </a:rPr>
              <a:t>Materials and Testing/Evaluation – p. 2</a:t>
            </a:r>
          </a:p>
          <a:p>
            <a:pPr>
              <a:buFont typeface="Arial" pitchFamily="34" charset="0"/>
              <a:buChar char="•"/>
            </a:pPr>
            <a:r>
              <a:rPr lang="en-US" sz="2400" dirty="0" smtClean="0">
                <a:latin typeface="Times New Roman" pitchFamily="18" charset="0"/>
                <a:cs typeface="Times New Roman" pitchFamily="18" charset="0"/>
              </a:rPr>
              <a:t>The progress of participants over the course of the program, which constitutes a measure of the effectiveness of the program itself, is assessed by two kinds of tests administered both at the beginning as well as the conclusion of the program:  a written test and oral proficiency interview of the ACTFL model. </a:t>
            </a:r>
          </a:p>
          <a:p>
            <a:pPr>
              <a:buFont typeface="Arial" pitchFamily="34" charset="0"/>
              <a:buChar char="•"/>
            </a:pPr>
            <a:r>
              <a:rPr lang="en-US" sz="2400" dirty="0" smtClean="0">
                <a:latin typeface="Times New Roman" pitchFamily="18" charset="0"/>
                <a:cs typeface="Times New Roman" pitchFamily="18" charset="0"/>
              </a:rPr>
              <a:t>In addition to the evaluation of the students' progress, four other methods of evaluation are used: </a:t>
            </a:r>
          </a:p>
          <a:p>
            <a:pPr marL="457200" indent="-457200">
              <a:buFont typeface="+mj-lt"/>
              <a:buAutoNum type="arabicPeriod"/>
            </a:pPr>
            <a:r>
              <a:rPr lang="en-US" sz="2400" dirty="0" smtClean="0">
                <a:latin typeface="Times New Roman" pitchFamily="18" charset="0"/>
                <a:cs typeface="Times New Roman" pitchFamily="18" charset="0"/>
              </a:rPr>
              <a:t>Participants are requested to provide detailed personal evaluations of the program both in the fifth and the tenth weeks of instruction. </a:t>
            </a:r>
          </a:p>
          <a:p>
            <a:pPr marL="457200" indent="-457200">
              <a:buFont typeface="+mj-lt"/>
              <a:buAutoNum type="arabicPeriod"/>
            </a:pP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articipants meet with the on-site COTIM director, in which they are invited to raise concerns about life experience, cultural shock, host family experiences, and the instructional program. </a:t>
            </a:r>
          </a:p>
        </p:txBody>
      </p:sp>
      <p:sp>
        <p:nvSpPr>
          <p:cNvPr id="3" name="Right Arrow 2">
            <a:hlinkClick r:id="" action="ppaction://hlinkshowjump?jump=nextslide"/>
          </p:cNvPr>
          <p:cNvSpPr/>
          <p:nvPr/>
        </p:nvSpPr>
        <p:spPr>
          <a:xfrm>
            <a:off x="7848600" y="62484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a:hlinkClick r:id="" action="ppaction://hlinkshowjump?jump=previousslide"/>
          </p:cNvPr>
          <p:cNvSpPr/>
          <p:nvPr/>
        </p:nvSpPr>
        <p:spPr>
          <a:xfrm>
            <a:off x="457200" y="62484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2" action="ppaction://hlinksldjump"/>
          </p:cNvPr>
          <p:cNvSpPr txBox="1"/>
          <p:nvPr/>
        </p:nvSpPr>
        <p:spPr>
          <a:xfrm>
            <a:off x="3886200" y="6172200"/>
            <a:ext cx="136608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smtClean="0">
                <a:solidFill>
                  <a:srgbClr val="C00000"/>
                </a:solidFill>
                <a:latin typeface="Times New Roman" pitchFamily="18" charset="0"/>
                <a:cs typeface="Times New Roman" pitchFamily="18" charset="0"/>
                <a:hlinkClick r:id="rId2" action="ppaction://hlinksldjump"/>
              </a:rPr>
              <a:t>Contents</a:t>
            </a:r>
            <a:endParaRPr lang="en-US" sz="2400" b="1" dirty="0">
              <a:solidFill>
                <a:srgbClr val="C00000"/>
              </a:solidFill>
              <a:latin typeface="Times New Roman" pitchFamily="18" charset="0"/>
              <a:cs typeface="Times New Roman" pitchFamily="18" charset="0"/>
            </a:endParaRPr>
          </a:p>
        </p:txBody>
      </p:sp>
      <p:sp>
        <p:nvSpPr>
          <p:cNvPr id="6" name="TextBox 5"/>
          <p:cNvSpPr txBox="1"/>
          <p:nvPr/>
        </p:nvSpPr>
        <p:spPr>
          <a:xfrm>
            <a:off x="1143000" y="6248400"/>
            <a:ext cx="2347374" cy="338554"/>
          </a:xfrm>
          <a:prstGeom prst="rect">
            <a:avLst/>
          </a:prstGeom>
          <a:noFill/>
        </p:spPr>
        <p:txBody>
          <a:bodyPr wrap="none" rtlCol="0">
            <a:spAutoFit/>
          </a:bodyPr>
          <a:lstStyle/>
          <a:p>
            <a:r>
              <a:rPr lang="en-US" sz="1600" dirty="0" smtClean="0"/>
              <a:t>Click the arrow to back up</a:t>
            </a:r>
            <a:endParaRPr lang="en-US" sz="1600" dirty="0"/>
          </a:p>
        </p:txBody>
      </p:sp>
      <p:sp>
        <p:nvSpPr>
          <p:cNvPr id="7" name="TextBox 6"/>
          <p:cNvSpPr txBox="1"/>
          <p:nvPr/>
        </p:nvSpPr>
        <p:spPr>
          <a:xfrm>
            <a:off x="5410200" y="6248400"/>
            <a:ext cx="2433487" cy="338554"/>
          </a:xfrm>
          <a:prstGeom prst="rect">
            <a:avLst/>
          </a:prstGeom>
          <a:noFill/>
        </p:spPr>
        <p:txBody>
          <a:bodyPr wrap="none" rtlCol="0">
            <a:spAutoFit/>
          </a:bodyPr>
          <a:lstStyle/>
          <a:p>
            <a:r>
              <a:rPr lang="en-US" sz="1600" dirty="0" smtClean="0"/>
              <a:t>Click the arrow to continue</a:t>
            </a: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62400" y="5562600"/>
            <a:ext cx="1056700"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Click Me!</a:t>
            </a:r>
            <a:endParaRPr lang="en-US" dirty="0"/>
          </a:p>
        </p:txBody>
      </p:sp>
      <p:sp>
        <p:nvSpPr>
          <p:cNvPr id="3" name="TextBox 2"/>
          <p:cNvSpPr txBox="1"/>
          <p:nvPr/>
        </p:nvSpPr>
        <p:spPr>
          <a:xfrm>
            <a:off x="609600" y="533401"/>
            <a:ext cx="8201284" cy="443198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i="1" dirty="0" smtClean="0">
                <a:solidFill>
                  <a:srgbClr val="C00000"/>
                </a:solidFill>
                <a:latin typeface="Times New Roman" pitchFamily="18" charset="0"/>
                <a:cs typeface="Times New Roman" pitchFamily="18" charset="0"/>
              </a:rPr>
              <a:t>Materials and Testing/Evaluation – p. 2</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3. The host institution provides an evaluative report,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emphasizing its institutional perspective, particularly with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respect to administrative, in-country personnel and budgetary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aspects of the program.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4. An external evaluator also conducts an evaluation. </a:t>
            </a:r>
          </a:p>
          <a:p>
            <a:endParaRPr lang="en-US" sz="2400" dirty="0">
              <a:latin typeface="Times New Roman" pitchFamily="18" charset="0"/>
              <a:cs typeface="Times New Roman" pitchFamily="18" charset="0"/>
            </a:endParaRPr>
          </a:p>
          <a:p>
            <a:pPr algn="ctr"/>
            <a:r>
              <a:rPr lang="en-US" sz="2400" b="1" dirty="0" smtClean="0">
                <a:solidFill>
                  <a:srgbClr val="002060"/>
                </a:solidFill>
                <a:latin typeface="Times New Roman" pitchFamily="18" charset="0"/>
                <a:cs typeface="Times New Roman" pitchFamily="18" charset="0"/>
              </a:rPr>
              <a:t>For more information, contact: </a:t>
            </a:r>
          </a:p>
          <a:p>
            <a:pPr algn="ctr"/>
            <a:r>
              <a:rPr lang="en-US" sz="2400" b="1" dirty="0" smtClean="0">
                <a:solidFill>
                  <a:srgbClr val="002060"/>
                </a:solidFill>
                <a:latin typeface="Times New Roman" pitchFamily="18" charset="0"/>
                <a:cs typeface="Times New Roman" pitchFamily="18" charset="0"/>
              </a:rPr>
              <a:t>Dr. Marmo Soemarmo, COTIM President</a:t>
            </a:r>
          </a:p>
          <a:p>
            <a:pPr algn="ctr"/>
            <a:r>
              <a:rPr lang="en-US" sz="2400" b="1" dirty="0" smtClean="0">
                <a:solidFill>
                  <a:srgbClr val="002060"/>
                </a:solidFill>
                <a:latin typeface="Times New Roman" pitchFamily="18" charset="0"/>
                <a:cs typeface="Times New Roman" pitchFamily="18" charset="0"/>
                <a:hlinkClick r:id="rId2"/>
              </a:rPr>
              <a:t>soemarmo@ohio.edu</a:t>
            </a:r>
            <a:endParaRPr lang="en-US" sz="3200" b="1" dirty="0" smtClean="0">
              <a:solidFill>
                <a:srgbClr val="C00000"/>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8" name="TextBox 7"/>
          <p:cNvSpPr txBox="1"/>
          <p:nvPr/>
        </p:nvSpPr>
        <p:spPr>
          <a:xfrm>
            <a:off x="7168320" y="6172200"/>
            <a:ext cx="136608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smtClean="0">
                <a:solidFill>
                  <a:srgbClr val="C00000"/>
                </a:solidFill>
                <a:latin typeface="Times New Roman" pitchFamily="18" charset="0"/>
                <a:cs typeface="Times New Roman" pitchFamily="18" charset="0"/>
                <a:hlinkClick r:id="rId3" action="ppaction://hlinksldjump"/>
              </a:rPr>
              <a:t>Contents</a:t>
            </a:r>
            <a:endParaRPr lang="en-US" sz="2400" b="1" dirty="0">
              <a:solidFill>
                <a:srgbClr val="C00000"/>
              </a:solidFill>
              <a:latin typeface="Times New Roman" pitchFamily="18" charset="0"/>
              <a:cs typeface="Times New Roman" pitchFamily="18" charset="0"/>
            </a:endParaRPr>
          </a:p>
        </p:txBody>
      </p:sp>
      <p:sp>
        <p:nvSpPr>
          <p:cNvPr id="4" name="TextBox 3"/>
          <p:cNvSpPr txBox="1"/>
          <p:nvPr/>
        </p:nvSpPr>
        <p:spPr>
          <a:xfrm>
            <a:off x="3276600" y="5257800"/>
            <a:ext cx="2514471" cy="1200329"/>
          </a:xfrm>
          <a:prstGeom prst="rect">
            <a:avLst/>
          </a:prstGeom>
          <a:ln w="57150"/>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sz="3600" b="1" dirty="0" smtClean="0">
                <a:solidFill>
                  <a:srgbClr val="C00000"/>
                </a:solidFill>
                <a:latin typeface="Times New Roman" pitchFamily="18" charset="0"/>
                <a:cs typeface="Times New Roman" pitchFamily="18" charset="0"/>
              </a:rPr>
              <a:t>The End</a:t>
            </a:r>
          </a:p>
          <a:p>
            <a:pPr algn="ctr"/>
            <a:r>
              <a:rPr lang="en-US" sz="3600" b="1" dirty="0" smtClean="0">
                <a:solidFill>
                  <a:srgbClr val="C00000"/>
                </a:solidFill>
                <a:latin typeface="Times New Roman" pitchFamily="18" charset="0"/>
                <a:cs typeface="Times New Roman" pitchFamily="18" charset="0"/>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latin typeface="Times New Roman" pitchFamily="18" charset="0"/>
                <a:cs typeface="Times New Roman" pitchFamily="18" charset="0"/>
              </a:rPr>
              <a:t>Contents</a:t>
            </a:r>
            <a:br>
              <a:rPr lang="en-US" b="1" dirty="0" smtClean="0">
                <a:solidFill>
                  <a:srgbClr val="C00000"/>
                </a:solidFill>
                <a:latin typeface="Times New Roman" pitchFamily="18" charset="0"/>
                <a:cs typeface="Times New Roman" pitchFamily="18" charset="0"/>
              </a:rPr>
            </a:br>
            <a:r>
              <a:rPr lang="en-US" sz="2000" b="1" dirty="0" smtClean="0">
                <a:solidFill>
                  <a:schemeClr val="tx2"/>
                </a:solidFill>
                <a:latin typeface="Times New Roman" pitchFamily="18" charset="0"/>
                <a:cs typeface="Times New Roman" pitchFamily="18" charset="0"/>
              </a:rPr>
              <a:t>Click a topic below</a:t>
            </a:r>
            <a:endParaRPr lang="en-US" sz="2000"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3581400"/>
          </a:xfrm>
        </p:spPr>
        <p:style>
          <a:lnRef idx="2">
            <a:schemeClr val="accent1"/>
          </a:lnRef>
          <a:fillRef idx="1">
            <a:schemeClr val="lt1"/>
          </a:fillRef>
          <a:effectRef idx="0">
            <a:schemeClr val="accent1"/>
          </a:effectRef>
          <a:fontRef idx="minor">
            <a:schemeClr val="dk1"/>
          </a:fontRef>
        </p:style>
        <p:txBody>
          <a:bodyPr>
            <a:normAutofit/>
          </a:bodyPr>
          <a:lstStyle/>
          <a:p>
            <a:r>
              <a:rPr lang="en-US" sz="3600" b="1" dirty="0" smtClean="0">
                <a:latin typeface="Times New Roman" pitchFamily="18" charset="0"/>
                <a:cs typeface="Times New Roman" pitchFamily="18" charset="0"/>
                <a:hlinkClick r:id="rId2" action="ppaction://hlinksldjump"/>
              </a:rPr>
              <a:t>Introduction</a:t>
            </a:r>
            <a:endParaRPr lang="en-US" sz="3600" b="1"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hlinkClick r:id="rId3" action="ppaction://hlinksldjump"/>
              </a:rPr>
              <a:t>COTIM members</a:t>
            </a:r>
            <a:endParaRPr lang="en-US" sz="3600" b="1"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hlinkClick r:id="rId4" action="ppaction://hlinksldjump"/>
              </a:rPr>
              <a:t>History</a:t>
            </a:r>
            <a:endParaRPr lang="en-US" sz="3600" b="1"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hlinkClick r:id="rId5" action="ppaction://hlinksldjump"/>
              </a:rPr>
              <a:t>Recruitment </a:t>
            </a:r>
            <a:r>
              <a:rPr lang="en-US" sz="3600" b="1" dirty="0">
                <a:latin typeface="Times New Roman" pitchFamily="18" charset="0"/>
                <a:cs typeface="Times New Roman" pitchFamily="18" charset="0"/>
                <a:hlinkClick r:id="rId5" action="ppaction://hlinksldjump"/>
              </a:rPr>
              <a:t>of </a:t>
            </a:r>
            <a:r>
              <a:rPr lang="en-US" sz="3600" b="1" dirty="0" smtClean="0">
                <a:latin typeface="Times New Roman" pitchFamily="18" charset="0"/>
                <a:cs typeface="Times New Roman" pitchFamily="18" charset="0"/>
                <a:hlinkClick r:id="rId5" action="ppaction://hlinksldjump"/>
              </a:rPr>
              <a:t>Applicants</a:t>
            </a:r>
            <a:endParaRPr lang="en-US" sz="3600" b="1"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hlinkClick r:id="rId6" action="ppaction://hlinksldjump"/>
              </a:rPr>
              <a:t>Materials and Testing/Evaluation</a:t>
            </a:r>
            <a:endParaRPr lang="en-US" sz="3600" b="1" dirty="0">
              <a:latin typeface="Times New Roman" pitchFamily="18" charset="0"/>
              <a:cs typeface="Times New Roman" pitchFamily="18" charset="0"/>
            </a:endParaRPr>
          </a:p>
        </p:txBody>
      </p:sp>
      <p:sp>
        <p:nvSpPr>
          <p:cNvPr id="4" name="TextBox 3"/>
          <p:cNvSpPr txBox="1"/>
          <p:nvPr/>
        </p:nvSpPr>
        <p:spPr>
          <a:xfrm>
            <a:off x="457200" y="5715000"/>
            <a:ext cx="7772400" cy="707886"/>
          </a:xfrm>
          <a:prstGeom prst="rect">
            <a:avLst/>
          </a:prstGeom>
          <a:noFill/>
        </p:spPr>
        <p:txBody>
          <a:bodyPr wrap="square" rtlCol="0">
            <a:spAutoFit/>
          </a:bodyPr>
          <a:lstStyle/>
          <a:p>
            <a:r>
              <a:rPr lang="en-US" sz="2000" dirty="0" smtClean="0">
                <a:solidFill>
                  <a:srgbClr val="C00000"/>
                </a:solidFill>
                <a:latin typeface="Times New Roman" pitchFamily="18" charset="0"/>
                <a:cs typeface="Times New Roman" pitchFamily="18" charset="0"/>
              </a:rPr>
              <a:t>For more information, contact: Dr. Marmo Soemarmo, COTIM President</a:t>
            </a:r>
          </a:p>
          <a:p>
            <a:pPr algn="ctr"/>
            <a:r>
              <a:rPr lang="en-US" sz="2000" dirty="0" smtClean="0">
                <a:solidFill>
                  <a:srgbClr val="C00000"/>
                </a:solidFill>
                <a:latin typeface="Times New Roman" pitchFamily="18" charset="0"/>
                <a:cs typeface="Times New Roman" pitchFamily="18" charset="0"/>
                <a:hlinkClick r:id="rId7"/>
              </a:rPr>
              <a:t>soemarmo@ohio.edu</a:t>
            </a:r>
            <a:endParaRPr lang="en-US" sz="20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5486400" cy="563562"/>
          </a:xfrm>
        </p:spPr>
        <p:txBody>
          <a:bodyPr>
            <a:noAutofit/>
          </a:bodyPr>
          <a:lstStyle/>
          <a:p>
            <a:r>
              <a:rPr lang="en-US" sz="3200" b="1" dirty="0" smtClean="0">
                <a:latin typeface="Times New Roman" pitchFamily="18" charset="0"/>
                <a:cs typeface="Times New Roman" pitchFamily="18" charset="0"/>
              </a:rPr>
              <a:t>Introduction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81600"/>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lvl="0"/>
            <a:r>
              <a:rPr lang="en-US" sz="9600" dirty="0">
                <a:latin typeface="Times New Roman" pitchFamily="18" charset="0"/>
                <a:cs typeface="Times New Roman" pitchFamily="18" charset="0"/>
              </a:rPr>
              <a:t>COTIM offers summer programs, designed to provide intensive and specialized instruction in Indonesian for advanced students and teachers of Indonesian within its natural social and cultural context.  It enables participants from a variety of U.S. institutions and from a number of different disciplines to supplement their previous training in Indonesian and to attain a relatively high level of competence in the language (in the range of 2-3 on the five-point scale of the U.S. Foreign Service Institute ratings) within a relatively short period of time.  </a:t>
            </a:r>
          </a:p>
          <a:p>
            <a:pPr lvl="0"/>
            <a:r>
              <a:rPr lang="en-US" sz="9600" dirty="0">
                <a:latin typeface="Times New Roman" pitchFamily="18" charset="0"/>
                <a:cs typeface="Times New Roman" pitchFamily="18" charset="0"/>
              </a:rPr>
              <a:t>COTIM programs have helped at least </a:t>
            </a:r>
            <a:r>
              <a:rPr lang="en-US" sz="9600" b="1" dirty="0">
                <a:solidFill>
                  <a:srgbClr val="FF0000"/>
                </a:solidFill>
                <a:latin typeface="Times New Roman" pitchFamily="18" charset="0"/>
                <a:cs typeface="Times New Roman" pitchFamily="18" charset="0"/>
              </a:rPr>
              <a:t>300</a:t>
            </a:r>
            <a:r>
              <a:rPr lang="en-US" sz="9600" dirty="0">
                <a:latin typeface="Times New Roman" pitchFamily="18" charset="0"/>
                <a:cs typeface="Times New Roman" pitchFamily="18" charset="0"/>
              </a:rPr>
              <a:t> graduate students to improve their Indonesian language proficiency and knowledge of Indonesian culture</a:t>
            </a:r>
            <a:r>
              <a:rPr lang="en-US" sz="9600" dirty="0" smtClean="0">
                <a:latin typeface="Times New Roman" pitchFamily="18" charset="0"/>
                <a:cs typeface="Times New Roman" pitchFamily="18" charset="0"/>
              </a:rPr>
              <a:t>. Each summer COTIM has an average of </a:t>
            </a:r>
            <a:r>
              <a:rPr lang="en-US" sz="9600" b="1" dirty="0" smtClean="0">
                <a:solidFill>
                  <a:srgbClr val="FF0000"/>
                </a:solidFill>
                <a:latin typeface="Times New Roman" pitchFamily="18" charset="0"/>
                <a:cs typeface="Times New Roman" pitchFamily="18" charset="0"/>
              </a:rPr>
              <a:t>12</a:t>
            </a:r>
            <a:r>
              <a:rPr lang="en-US" sz="9600" dirty="0" smtClean="0">
                <a:latin typeface="Times New Roman" pitchFamily="18" charset="0"/>
                <a:cs typeface="Times New Roman" pitchFamily="18" charset="0"/>
              </a:rPr>
              <a:t> participants.</a:t>
            </a:r>
            <a:endParaRPr lang="en-US" sz="9600" dirty="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p:txBody>
      </p:sp>
      <p:sp>
        <p:nvSpPr>
          <p:cNvPr id="4" name="Right Arrow 3">
            <a:hlinkClick r:id="rId2" action="ppaction://hlinksldjump"/>
          </p:cNvPr>
          <p:cNvSpPr/>
          <p:nvPr/>
        </p:nvSpPr>
        <p:spPr>
          <a:xfrm>
            <a:off x="7848600" y="62484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029200" y="6336268"/>
            <a:ext cx="2717732" cy="369332"/>
          </a:xfrm>
          <a:prstGeom prst="rect">
            <a:avLst/>
          </a:prstGeom>
          <a:noFill/>
        </p:spPr>
        <p:txBody>
          <a:bodyPr wrap="none" rtlCol="0">
            <a:spAutoFit/>
          </a:bodyPr>
          <a:lstStyle/>
          <a:p>
            <a:r>
              <a:rPr lang="en-US" dirty="0" smtClean="0"/>
              <a:t>Click the arrow to continue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latin typeface="Times New Roman" pitchFamily="18" charset="0"/>
                <a:cs typeface="Times New Roman" pitchFamily="18" charset="0"/>
              </a:rPr>
              <a:t>Introduction – p. 2</a:t>
            </a:r>
            <a:endParaRPr lang="en-US" sz="3200" dirty="0"/>
          </a:p>
        </p:txBody>
      </p:sp>
      <p:sp>
        <p:nvSpPr>
          <p:cNvPr id="3" name="Content Placeholder 2"/>
          <p:cNvSpPr>
            <a:spLocks noGrp="1"/>
          </p:cNvSpPr>
          <p:nvPr>
            <p:ph idx="1"/>
          </p:nvPr>
        </p:nvSpPr>
        <p:spPr>
          <a:xfrm>
            <a:off x="457200" y="1600200"/>
            <a:ext cx="8229600" cy="4495799"/>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lvl="0"/>
            <a:r>
              <a:rPr lang="en-US" sz="2600" dirty="0">
                <a:latin typeface="Times New Roman" pitchFamily="18" charset="0"/>
                <a:cs typeface="Times New Roman" pitchFamily="18" charset="0"/>
              </a:rPr>
              <a:t>Indonesia is the fourth largest country in the world.  It is enormously important for America, both as a market/trading partner and as a political ally. The political importance of Indonesia to America cannot be underestimated. As the nation with the largest Islamic population in the world, with its history as leader of the unaligned block, and with its moderate pro-Western politics, Indonesia makes an invaluable ally. It is absolutely crucial to the formulation of an intelligent foreign policy toward Indonesia that we have a population that is aware of this country and its importance to us. This means we need a sizeable cadre of people who have training in Indonesian studies, have experience in the country, and have the capability of conveying information on Indonesia to a wider audience in America.</a:t>
            </a:r>
          </a:p>
          <a:p>
            <a:pPr>
              <a:buNone/>
            </a:pPr>
            <a:endParaRPr lang="en-US" dirty="0">
              <a:latin typeface="Times New Roman" pitchFamily="18" charset="0"/>
              <a:cs typeface="Times New Roman" pitchFamily="18" charset="0"/>
            </a:endParaRPr>
          </a:p>
        </p:txBody>
      </p:sp>
      <p:sp>
        <p:nvSpPr>
          <p:cNvPr id="4" name="Right Arrow 3">
            <a:hlinkClick r:id="rId2" action="ppaction://hlinksldjump"/>
          </p:cNvPr>
          <p:cNvSpPr/>
          <p:nvPr/>
        </p:nvSpPr>
        <p:spPr>
          <a:xfrm>
            <a:off x="7848600" y="62484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a:hlinkClick r:id="rId3" action="ppaction://hlinksldjump"/>
          </p:cNvPr>
          <p:cNvSpPr/>
          <p:nvPr/>
        </p:nvSpPr>
        <p:spPr>
          <a:xfrm>
            <a:off x="381000" y="62484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86200" y="6172200"/>
            <a:ext cx="1366080"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solidFill>
                  <a:srgbClr val="C00000"/>
                </a:solidFill>
                <a:latin typeface="Times New Roman" pitchFamily="18" charset="0"/>
                <a:cs typeface="Times New Roman" pitchFamily="18" charset="0"/>
                <a:hlinkClick r:id="rId4" action="ppaction://hlinksldjump"/>
              </a:rPr>
              <a:t>Contents</a:t>
            </a:r>
            <a:endParaRPr lang="en-US" sz="2400" b="1" dirty="0">
              <a:solidFill>
                <a:srgbClr val="C00000"/>
              </a:solidFill>
              <a:latin typeface="Times New Roman" pitchFamily="18" charset="0"/>
              <a:cs typeface="Times New Roman" pitchFamily="18" charset="0"/>
            </a:endParaRPr>
          </a:p>
        </p:txBody>
      </p:sp>
      <p:sp>
        <p:nvSpPr>
          <p:cNvPr id="7" name="TextBox 6"/>
          <p:cNvSpPr txBox="1"/>
          <p:nvPr/>
        </p:nvSpPr>
        <p:spPr>
          <a:xfrm>
            <a:off x="5410200" y="6248400"/>
            <a:ext cx="2433487" cy="338554"/>
          </a:xfrm>
          <a:prstGeom prst="rect">
            <a:avLst/>
          </a:prstGeom>
          <a:noFill/>
        </p:spPr>
        <p:txBody>
          <a:bodyPr wrap="none" rtlCol="0">
            <a:spAutoFit/>
          </a:bodyPr>
          <a:lstStyle/>
          <a:p>
            <a:r>
              <a:rPr lang="en-US" sz="1600" dirty="0" smtClean="0"/>
              <a:t>Click the arrow to continue</a:t>
            </a:r>
            <a:endParaRPr lang="en-US" sz="1600" dirty="0"/>
          </a:p>
        </p:txBody>
      </p:sp>
      <p:sp>
        <p:nvSpPr>
          <p:cNvPr id="8" name="TextBox 7"/>
          <p:cNvSpPr txBox="1"/>
          <p:nvPr/>
        </p:nvSpPr>
        <p:spPr>
          <a:xfrm>
            <a:off x="1143000" y="6248400"/>
            <a:ext cx="2347374" cy="338554"/>
          </a:xfrm>
          <a:prstGeom prst="rect">
            <a:avLst/>
          </a:prstGeom>
          <a:noFill/>
        </p:spPr>
        <p:txBody>
          <a:bodyPr wrap="none" rtlCol="0">
            <a:spAutoFit/>
          </a:bodyPr>
          <a:lstStyle/>
          <a:p>
            <a:r>
              <a:rPr lang="en-US" sz="1600" dirty="0" smtClean="0"/>
              <a:t>Click the arrow to back up</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5181600" cy="1143000"/>
          </a:xfrm>
        </p:spPr>
        <p:txBody>
          <a:bodyPr>
            <a:normAutofit/>
          </a:bodyPr>
          <a:lstStyle/>
          <a:p>
            <a:r>
              <a:rPr lang="en-US" sz="3200" b="1" dirty="0" smtClean="0">
                <a:latin typeface="Times New Roman" pitchFamily="18" charset="0"/>
                <a:cs typeface="Times New Roman" pitchFamily="18" charset="0"/>
              </a:rPr>
              <a:t>COTIM Members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905000" y="1600200"/>
            <a:ext cx="5715000" cy="4525963"/>
          </a:xfrm>
        </p:spPr>
        <p:txBody>
          <a:bodyPr>
            <a:normAutofit fontScale="70000" lnSpcReduction="20000"/>
          </a:bodyPr>
          <a:lstStyle/>
          <a:p>
            <a:pPr marL="514350" indent="-514350">
              <a:buFont typeface="+mj-lt"/>
              <a:buAutoNum type="arabicPeriod"/>
            </a:pPr>
            <a:r>
              <a:rPr lang="en-US" sz="3400" dirty="0" smtClean="0">
                <a:latin typeface="Times New Roman" pitchFamily="18" charset="0"/>
                <a:cs typeface="Times New Roman" pitchFamily="18" charset="0"/>
              </a:rPr>
              <a:t>Arizona State University,</a:t>
            </a:r>
          </a:p>
          <a:p>
            <a:pPr marL="514350" indent="-514350">
              <a:buFont typeface="+mj-lt"/>
              <a:buAutoNum type="arabicPeriod"/>
            </a:pPr>
            <a:r>
              <a:rPr lang="en-US" sz="3400" dirty="0" smtClean="0">
                <a:latin typeface="Times New Roman" pitchFamily="18" charset="0"/>
                <a:cs typeface="Times New Roman" pitchFamily="18" charset="0"/>
              </a:rPr>
              <a:t>Cornell University</a:t>
            </a:r>
          </a:p>
          <a:p>
            <a:pPr marL="514350" indent="-514350">
              <a:buFont typeface="+mj-lt"/>
              <a:buAutoNum type="arabicPeriod"/>
            </a:pPr>
            <a:r>
              <a:rPr lang="en-US" sz="3400" dirty="0" smtClean="0">
                <a:latin typeface="Times New Roman" pitchFamily="18" charset="0"/>
                <a:cs typeface="Times New Roman" pitchFamily="18" charset="0"/>
              </a:rPr>
              <a:t>University of Colorado at Boulder</a:t>
            </a:r>
          </a:p>
          <a:p>
            <a:pPr marL="514350" indent="-514350">
              <a:buFont typeface="+mj-lt"/>
              <a:buAutoNum type="arabicPeriod"/>
            </a:pPr>
            <a:r>
              <a:rPr lang="en-US" sz="3400" dirty="0" smtClean="0">
                <a:latin typeface="Times New Roman" pitchFamily="18" charset="0"/>
                <a:cs typeface="Times New Roman" pitchFamily="18" charset="0"/>
              </a:rPr>
              <a:t>Northern Illinois University</a:t>
            </a:r>
          </a:p>
          <a:p>
            <a:pPr marL="514350" indent="-514350">
              <a:buFont typeface="+mj-lt"/>
              <a:buAutoNum type="arabicPeriod"/>
            </a:pPr>
            <a:r>
              <a:rPr lang="en-US" sz="3400" dirty="0" smtClean="0">
                <a:latin typeface="Times New Roman" pitchFamily="18" charset="0"/>
                <a:cs typeface="Times New Roman" pitchFamily="18" charset="0"/>
              </a:rPr>
              <a:t>Ohio University</a:t>
            </a:r>
          </a:p>
          <a:p>
            <a:pPr marL="514350" indent="-514350">
              <a:buFont typeface="+mj-lt"/>
              <a:buAutoNum type="arabicPeriod"/>
            </a:pPr>
            <a:r>
              <a:rPr lang="en-US" sz="3400" dirty="0" smtClean="0">
                <a:latin typeface="Times New Roman" pitchFamily="18" charset="0"/>
                <a:cs typeface="Times New Roman" pitchFamily="18" charset="0"/>
              </a:rPr>
              <a:t>University of California-Berkeley</a:t>
            </a:r>
          </a:p>
          <a:p>
            <a:pPr marL="514350" indent="-514350">
              <a:buFont typeface="+mj-lt"/>
              <a:buAutoNum type="arabicPeriod"/>
            </a:pPr>
            <a:r>
              <a:rPr lang="en-US" sz="3400" dirty="0" smtClean="0">
                <a:latin typeface="Times New Roman" pitchFamily="18" charset="0"/>
                <a:cs typeface="Times New Roman" pitchFamily="18" charset="0"/>
              </a:rPr>
              <a:t>University of California-Los Angeles</a:t>
            </a:r>
          </a:p>
          <a:p>
            <a:pPr marL="514350" indent="-514350">
              <a:buFont typeface="+mj-lt"/>
              <a:buAutoNum type="arabicPeriod"/>
            </a:pPr>
            <a:r>
              <a:rPr lang="en-US" sz="3400" dirty="0" smtClean="0">
                <a:latin typeface="Times New Roman" pitchFamily="18" charset="0"/>
                <a:cs typeface="Times New Roman" pitchFamily="18" charset="0"/>
              </a:rPr>
              <a:t>University of Hawai‘i</a:t>
            </a:r>
          </a:p>
          <a:p>
            <a:pPr marL="514350" indent="-514350">
              <a:buFont typeface="+mj-lt"/>
              <a:buAutoNum type="arabicPeriod"/>
            </a:pPr>
            <a:r>
              <a:rPr lang="en-US" sz="3400" dirty="0" smtClean="0">
                <a:latin typeface="Times New Roman" pitchFamily="18" charset="0"/>
                <a:cs typeface="Times New Roman" pitchFamily="18" charset="0"/>
              </a:rPr>
              <a:t>University of Michigan</a:t>
            </a:r>
          </a:p>
          <a:p>
            <a:pPr marL="514350" indent="-514350">
              <a:buFont typeface="+mj-lt"/>
              <a:buAutoNum type="arabicPeriod"/>
            </a:pPr>
            <a:r>
              <a:rPr lang="en-US" sz="3400" dirty="0" smtClean="0">
                <a:latin typeface="Times New Roman" pitchFamily="18" charset="0"/>
                <a:cs typeface="Times New Roman" pitchFamily="18" charset="0"/>
              </a:rPr>
              <a:t>University of Washington</a:t>
            </a:r>
          </a:p>
          <a:p>
            <a:pPr marL="514350" indent="-514350">
              <a:buFont typeface="+mj-lt"/>
              <a:buAutoNum type="arabicPeriod"/>
            </a:pPr>
            <a:r>
              <a:rPr lang="en-US" sz="3400" dirty="0" smtClean="0">
                <a:latin typeface="Times New Roman" pitchFamily="18" charset="0"/>
                <a:cs typeface="Times New Roman" pitchFamily="18" charset="0"/>
              </a:rPr>
              <a:t>University of Wisconsin-Madison</a:t>
            </a:r>
          </a:p>
          <a:p>
            <a:pPr marL="514350" indent="-514350">
              <a:buFont typeface="+mj-lt"/>
              <a:buAutoNum type="arabicPeriod"/>
            </a:pPr>
            <a:r>
              <a:rPr lang="en-US" sz="3400" dirty="0" smtClean="0">
                <a:latin typeface="Times New Roman" pitchFamily="18" charset="0"/>
                <a:cs typeface="Times New Roman" pitchFamily="18" charset="0"/>
              </a:rPr>
              <a:t>Yale University</a:t>
            </a:r>
          </a:p>
          <a:p>
            <a:endParaRPr lang="en-US" dirty="0">
              <a:latin typeface="Times New Roman" pitchFamily="18" charset="0"/>
              <a:cs typeface="Times New Roman" pitchFamily="18" charset="0"/>
            </a:endParaRPr>
          </a:p>
        </p:txBody>
      </p:sp>
      <p:sp>
        <p:nvSpPr>
          <p:cNvPr id="4" name="Right Arrow 3">
            <a:hlinkClick r:id="" action="ppaction://hlinkshowjump?jump=nextslide"/>
          </p:cNvPr>
          <p:cNvSpPr/>
          <p:nvPr/>
        </p:nvSpPr>
        <p:spPr>
          <a:xfrm>
            <a:off x="7924800" y="62484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a:hlinkClick r:id="rId2" action="ppaction://hlinksldjump"/>
          </p:cNvPr>
          <p:cNvSpPr/>
          <p:nvPr/>
        </p:nvSpPr>
        <p:spPr>
          <a:xfrm>
            <a:off x="457200" y="62484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86200" y="6172200"/>
            <a:ext cx="136608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smtClean="0">
                <a:solidFill>
                  <a:srgbClr val="C00000"/>
                </a:solidFill>
                <a:latin typeface="Times New Roman" pitchFamily="18" charset="0"/>
                <a:cs typeface="Times New Roman" pitchFamily="18" charset="0"/>
                <a:hlinkClick r:id="rId3" action="ppaction://hlinksldjump"/>
              </a:rPr>
              <a:t>Contents</a:t>
            </a:r>
            <a:endParaRPr lang="en-US" sz="2400" b="1" dirty="0">
              <a:solidFill>
                <a:srgbClr val="C00000"/>
              </a:solidFill>
              <a:latin typeface="Times New Roman" pitchFamily="18" charset="0"/>
              <a:cs typeface="Times New Roman" pitchFamily="18" charset="0"/>
            </a:endParaRPr>
          </a:p>
        </p:txBody>
      </p:sp>
      <p:sp>
        <p:nvSpPr>
          <p:cNvPr id="7" name="TextBox 6"/>
          <p:cNvSpPr txBox="1"/>
          <p:nvPr/>
        </p:nvSpPr>
        <p:spPr>
          <a:xfrm>
            <a:off x="1143000" y="6248400"/>
            <a:ext cx="2347374" cy="338554"/>
          </a:xfrm>
          <a:prstGeom prst="rect">
            <a:avLst/>
          </a:prstGeom>
          <a:noFill/>
        </p:spPr>
        <p:txBody>
          <a:bodyPr wrap="none" rtlCol="0">
            <a:spAutoFit/>
          </a:bodyPr>
          <a:lstStyle/>
          <a:p>
            <a:r>
              <a:rPr lang="en-US" sz="1600" dirty="0" smtClean="0"/>
              <a:t>Click the arrow to back up</a:t>
            </a:r>
            <a:endParaRPr lang="en-US" sz="1600" dirty="0"/>
          </a:p>
        </p:txBody>
      </p:sp>
      <p:sp>
        <p:nvSpPr>
          <p:cNvPr id="8" name="TextBox 7"/>
          <p:cNvSpPr txBox="1"/>
          <p:nvPr/>
        </p:nvSpPr>
        <p:spPr>
          <a:xfrm>
            <a:off x="5410200" y="6248400"/>
            <a:ext cx="2433487" cy="338554"/>
          </a:xfrm>
          <a:prstGeom prst="rect">
            <a:avLst/>
          </a:prstGeom>
          <a:noFill/>
        </p:spPr>
        <p:txBody>
          <a:bodyPr wrap="none" rtlCol="0">
            <a:spAutoFit/>
          </a:bodyPr>
          <a:lstStyle/>
          <a:p>
            <a:r>
              <a:rPr lang="en-US" sz="1600" dirty="0" smtClean="0"/>
              <a:t>Click the arrow to continue</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457200"/>
            <a:ext cx="2819400" cy="685800"/>
          </a:xfrm>
        </p:spPr>
        <p:txBody>
          <a:bodyPr>
            <a:normAutofit/>
          </a:bodyPr>
          <a:lstStyle/>
          <a:p>
            <a:r>
              <a:rPr lang="en-US" sz="3600" b="1" dirty="0" smtClean="0">
                <a:latin typeface="Times New Roman" pitchFamily="18" charset="0"/>
                <a:cs typeface="Times New Roman" pitchFamily="18" charset="0"/>
              </a:rPr>
              <a:t>History</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latin typeface="Times New Roman" pitchFamily="18" charset="0"/>
                <a:cs typeface="Times New Roman" pitchFamily="18" charset="0"/>
              </a:rPr>
              <a:t>In the fall of </a:t>
            </a:r>
            <a:r>
              <a:rPr lang="en-US" sz="2400" dirty="0" smtClean="0">
                <a:solidFill>
                  <a:srgbClr val="C00000"/>
                </a:solidFill>
                <a:latin typeface="Times New Roman" pitchFamily="18" charset="0"/>
                <a:cs typeface="Times New Roman" pitchFamily="18" charset="0"/>
              </a:rPr>
              <a:t>1975</a:t>
            </a:r>
            <a:r>
              <a:rPr lang="en-US" sz="2400" dirty="0" smtClean="0">
                <a:latin typeface="Times New Roman" pitchFamily="18" charset="0"/>
                <a:cs typeface="Times New Roman" pitchFamily="18" charset="0"/>
              </a:rPr>
              <a:t>, a group of scholars from institutions of higher learning with strong commitments to Indonesian studies formed the Inter-University Consortium of Advanced  Indonesian Training Abroad (later changed to COTI, the Consortium for the Teaching of Indonesian).  </a:t>
            </a:r>
          </a:p>
          <a:p>
            <a:r>
              <a:rPr lang="en-US" sz="2400" dirty="0" smtClean="0">
                <a:solidFill>
                  <a:srgbClr val="C00000"/>
                </a:solidFill>
                <a:latin typeface="Times New Roman" pitchFamily="18" charset="0"/>
                <a:cs typeface="Times New Roman" pitchFamily="18" charset="0"/>
              </a:rPr>
              <a:t>1976 - 79</a:t>
            </a:r>
            <a:r>
              <a:rPr lang="en-US" sz="2400" dirty="0" smtClean="0">
                <a:latin typeface="Times New Roman" pitchFamily="18" charset="0"/>
                <a:cs typeface="Times New Roman" pitchFamily="18" charset="0"/>
              </a:rPr>
              <a:t>: a program was formulated to offer advanced Indonesian in the summer of 1976 in Malang, East Java, at the Malang Teacher Training Institute (IKIP Malang).  COTI in cooperation with IKIP Malang conducted three more such programs through the summer of 1979.</a:t>
            </a:r>
            <a:endParaRPr lang="en-US" sz="2400" dirty="0">
              <a:latin typeface="Times New Roman" pitchFamily="18" charset="0"/>
              <a:cs typeface="Times New Roman" pitchFamily="18" charset="0"/>
            </a:endParaRPr>
          </a:p>
        </p:txBody>
      </p:sp>
      <p:sp>
        <p:nvSpPr>
          <p:cNvPr id="4" name="Right Arrow 3">
            <a:hlinkClick r:id="" action="ppaction://hlinkshowjump?jump=nextslide"/>
          </p:cNvPr>
          <p:cNvSpPr/>
          <p:nvPr/>
        </p:nvSpPr>
        <p:spPr>
          <a:xfrm>
            <a:off x="7924800" y="62484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86200" y="6172200"/>
            <a:ext cx="136608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smtClean="0">
                <a:solidFill>
                  <a:srgbClr val="C00000"/>
                </a:solidFill>
                <a:latin typeface="Times New Roman" pitchFamily="18" charset="0"/>
                <a:cs typeface="Times New Roman" pitchFamily="18" charset="0"/>
                <a:hlinkClick r:id="rId2" action="ppaction://hlinksldjump"/>
              </a:rPr>
              <a:t>Contents</a:t>
            </a:r>
            <a:endParaRPr lang="en-US" sz="2400" b="1" dirty="0">
              <a:solidFill>
                <a:srgbClr val="C00000"/>
              </a:solidFill>
              <a:latin typeface="Times New Roman" pitchFamily="18" charset="0"/>
              <a:cs typeface="Times New Roman" pitchFamily="18" charset="0"/>
            </a:endParaRPr>
          </a:p>
        </p:txBody>
      </p:sp>
      <p:sp>
        <p:nvSpPr>
          <p:cNvPr id="7" name="TextBox 6"/>
          <p:cNvSpPr txBox="1"/>
          <p:nvPr/>
        </p:nvSpPr>
        <p:spPr>
          <a:xfrm>
            <a:off x="5410200" y="6248400"/>
            <a:ext cx="2433487" cy="338554"/>
          </a:xfrm>
          <a:prstGeom prst="rect">
            <a:avLst/>
          </a:prstGeom>
          <a:noFill/>
        </p:spPr>
        <p:txBody>
          <a:bodyPr wrap="none" rtlCol="0">
            <a:spAutoFit/>
          </a:bodyPr>
          <a:lstStyle/>
          <a:p>
            <a:r>
              <a:rPr lang="en-US" sz="1600" dirty="0" smtClean="0"/>
              <a:t>Click the arrow to continue</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7924800" cy="563231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i="1" dirty="0" smtClean="0">
                <a:latin typeface="Times New Roman" pitchFamily="18" charset="0"/>
                <a:cs typeface="Times New Roman" pitchFamily="18" charset="0"/>
              </a:rPr>
              <a:t>History – p. 2</a:t>
            </a:r>
          </a:p>
          <a:p>
            <a:pPr>
              <a:buFont typeface="Arial" pitchFamily="34" charset="0"/>
              <a:buChar char="•"/>
            </a:pPr>
            <a:r>
              <a:rPr lang="en-US" sz="2400" dirty="0" smtClean="0">
                <a:solidFill>
                  <a:srgbClr val="C00000"/>
                </a:solidFill>
                <a:latin typeface="Times New Roman" pitchFamily="18" charset="0"/>
                <a:cs typeface="Times New Roman" pitchFamily="18" charset="0"/>
              </a:rPr>
              <a:t>1980-84</a:t>
            </a:r>
            <a:r>
              <a:rPr lang="en-US" sz="2400" dirty="0" smtClean="0">
                <a:latin typeface="Times New Roman" pitchFamily="18" charset="0"/>
                <a:cs typeface="Times New Roman" pitchFamily="18" charset="0"/>
              </a:rPr>
              <a:t>: The program moved to Satya Wacana University in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Salatiga, Central Java.  </a:t>
            </a:r>
          </a:p>
          <a:p>
            <a:pPr>
              <a:buFont typeface="Arial" pitchFamily="34" charset="0"/>
              <a:buChar char="•"/>
            </a:pPr>
            <a:r>
              <a:rPr lang="en-US" sz="2400" dirty="0" smtClean="0">
                <a:solidFill>
                  <a:srgbClr val="C00000"/>
                </a:solidFill>
                <a:latin typeface="Times New Roman" pitchFamily="18" charset="0"/>
                <a:cs typeface="Times New Roman" pitchFamily="18" charset="0"/>
              </a:rPr>
              <a:t>1985 -92</a:t>
            </a:r>
            <a:r>
              <a:rPr lang="en-US" sz="2400" dirty="0" smtClean="0">
                <a:latin typeface="Times New Roman" pitchFamily="18" charset="0"/>
                <a:cs typeface="Times New Roman" pitchFamily="18" charset="0"/>
              </a:rPr>
              <a:t>: IKIP Malang again came to host the program.  </a:t>
            </a:r>
          </a:p>
          <a:p>
            <a:pPr>
              <a:buFont typeface="Arial" pitchFamily="34" charset="0"/>
              <a:buChar char="•"/>
            </a:pPr>
            <a:r>
              <a:rPr lang="en-US" sz="2400" dirty="0" smtClean="0">
                <a:solidFill>
                  <a:srgbClr val="C00000"/>
                </a:solidFill>
                <a:latin typeface="Times New Roman" pitchFamily="18" charset="0"/>
                <a:cs typeface="Times New Roman" pitchFamily="18" charset="0"/>
              </a:rPr>
              <a:t>1993-94</a:t>
            </a:r>
            <a:r>
              <a:rPr lang="en-US" sz="2400" dirty="0" smtClean="0">
                <a:latin typeface="Times New Roman" pitchFamily="18" charset="0"/>
                <a:cs typeface="Times New Roman" pitchFamily="18" charset="0"/>
              </a:rPr>
              <a:t>: The program was conducted in Ujung Pandang,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South Sulawesi.  </a:t>
            </a:r>
          </a:p>
          <a:p>
            <a:pPr>
              <a:buFont typeface="Arial" pitchFamily="34" charset="0"/>
              <a:buChar char="•"/>
            </a:pPr>
            <a:r>
              <a:rPr lang="en-US" sz="2400" dirty="0" smtClean="0">
                <a:solidFill>
                  <a:srgbClr val="C00000"/>
                </a:solidFill>
                <a:latin typeface="Times New Roman" pitchFamily="18" charset="0"/>
                <a:cs typeface="Times New Roman" pitchFamily="18" charset="0"/>
              </a:rPr>
              <a:t>1995-97</a:t>
            </a:r>
            <a:r>
              <a:rPr lang="en-US" sz="2400" dirty="0" smtClean="0">
                <a:latin typeface="Times New Roman" pitchFamily="18" charset="0"/>
                <a:cs typeface="Times New Roman" pitchFamily="18" charset="0"/>
              </a:rPr>
              <a:t>:  Universitas Sam Ratulangi in Manado, North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Sulawesi, hosted the program. </a:t>
            </a:r>
          </a:p>
          <a:p>
            <a:pPr>
              <a:buFont typeface="Arial" pitchFamily="34" charset="0"/>
              <a:buChar char="•"/>
            </a:pPr>
            <a:r>
              <a:rPr lang="en-US" sz="2400" dirty="0" smtClean="0">
                <a:solidFill>
                  <a:srgbClr val="C00000"/>
                </a:solidFill>
                <a:latin typeface="Times New Roman" pitchFamily="18" charset="0"/>
                <a:cs typeface="Times New Roman" pitchFamily="18" charset="0"/>
              </a:rPr>
              <a:t>1998      </a:t>
            </a:r>
            <a:r>
              <a:rPr lang="en-US" sz="2400" dirty="0" smtClean="0">
                <a:latin typeface="Times New Roman" pitchFamily="18" charset="0"/>
                <a:cs typeface="Times New Roman" pitchFamily="18" charset="0"/>
              </a:rPr>
              <a:t>: The United States Department of State deemed it inadvisable to conduct the program in Indonesia during the summer of 1998, so in late May 1998, arrangements were made with the National University of Malaysia, </a:t>
            </a:r>
            <a:r>
              <a:rPr lang="en-US" sz="2400" dirty="0" err="1" smtClean="0">
                <a:latin typeface="Times New Roman" pitchFamily="18" charset="0"/>
                <a:cs typeface="Times New Roman" pitchFamily="18" charset="0"/>
              </a:rPr>
              <a:t>Universiti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Kebangsaan</a:t>
            </a:r>
            <a:r>
              <a:rPr lang="en-US" sz="2400" dirty="0" smtClean="0">
                <a:latin typeface="Times New Roman" pitchFamily="18" charset="0"/>
                <a:cs typeface="Times New Roman" pitchFamily="18" charset="0"/>
              </a:rPr>
              <a:t> Malaysia (UKM), to host the 1998 program at its main campus in </a:t>
            </a:r>
            <a:r>
              <a:rPr lang="en-US" sz="2400" dirty="0" err="1" smtClean="0">
                <a:latin typeface="Times New Roman" pitchFamily="18" charset="0"/>
                <a:cs typeface="Times New Roman" pitchFamily="18" charset="0"/>
              </a:rPr>
              <a:t>Bangi</a:t>
            </a:r>
            <a:r>
              <a:rPr lang="en-US" sz="2400" dirty="0" smtClean="0">
                <a:latin typeface="Times New Roman" pitchFamily="18" charset="0"/>
                <a:cs typeface="Times New Roman" pitchFamily="18" charset="0"/>
              </a:rPr>
              <a:t> in the state of Selangor less than 30 kilometers south of Kuala Lumpur. </a:t>
            </a:r>
            <a:endParaRPr lang="en-US" sz="2400" dirty="0">
              <a:latin typeface="Times New Roman" pitchFamily="18" charset="0"/>
              <a:cs typeface="Times New Roman" pitchFamily="18" charset="0"/>
            </a:endParaRPr>
          </a:p>
        </p:txBody>
      </p:sp>
      <p:sp>
        <p:nvSpPr>
          <p:cNvPr id="3" name="Right Arrow 2">
            <a:hlinkClick r:id="" action="ppaction://hlinkshowjump?jump=nextslide"/>
          </p:cNvPr>
          <p:cNvSpPr/>
          <p:nvPr/>
        </p:nvSpPr>
        <p:spPr>
          <a:xfrm>
            <a:off x="7848600" y="62484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a:hlinkClick r:id="" action="ppaction://hlinkshowjump?jump=previousslide"/>
          </p:cNvPr>
          <p:cNvSpPr/>
          <p:nvPr/>
        </p:nvSpPr>
        <p:spPr>
          <a:xfrm>
            <a:off x="457200" y="62484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0" y="6172200"/>
            <a:ext cx="136608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smtClean="0">
                <a:solidFill>
                  <a:srgbClr val="C00000"/>
                </a:solidFill>
                <a:latin typeface="Times New Roman" pitchFamily="18" charset="0"/>
                <a:cs typeface="Times New Roman" pitchFamily="18" charset="0"/>
                <a:hlinkClick r:id="rId2" action="ppaction://hlinksldjump"/>
              </a:rPr>
              <a:t>Contents</a:t>
            </a:r>
            <a:endParaRPr lang="en-US" sz="2400" b="1" dirty="0">
              <a:solidFill>
                <a:srgbClr val="C00000"/>
              </a:solidFill>
              <a:latin typeface="Times New Roman" pitchFamily="18" charset="0"/>
              <a:cs typeface="Times New Roman" pitchFamily="18" charset="0"/>
            </a:endParaRPr>
          </a:p>
        </p:txBody>
      </p:sp>
      <p:sp>
        <p:nvSpPr>
          <p:cNvPr id="6" name="TextBox 5"/>
          <p:cNvSpPr txBox="1"/>
          <p:nvPr/>
        </p:nvSpPr>
        <p:spPr>
          <a:xfrm>
            <a:off x="1143000" y="6248400"/>
            <a:ext cx="2347374" cy="338554"/>
          </a:xfrm>
          <a:prstGeom prst="rect">
            <a:avLst/>
          </a:prstGeom>
          <a:noFill/>
        </p:spPr>
        <p:txBody>
          <a:bodyPr wrap="none" rtlCol="0">
            <a:spAutoFit/>
          </a:bodyPr>
          <a:lstStyle/>
          <a:p>
            <a:r>
              <a:rPr lang="en-US" sz="1600" dirty="0" smtClean="0"/>
              <a:t>Click the arrow to back up</a:t>
            </a:r>
            <a:endParaRPr lang="en-US" sz="1600" dirty="0"/>
          </a:p>
        </p:txBody>
      </p:sp>
      <p:sp>
        <p:nvSpPr>
          <p:cNvPr id="7" name="TextBox 6"/>
          <p:cNvSpPr txBox="1"/>
          <p:nvPr/>
        </p:nvSpPr>
        <p:spPr>
          <a:xfrm>
            <a:off x="5410200" y="6248400"/>
            <a:ext cx="2433487" cy="338554"/>
          </a:xfrm>
          <a:prstGeom prst="rect">
            <a:avLst/>
          </a:prstGeom>
          <a:noFill/>
        </p:spPr>
        <p:txBody>
          <a:bodyPr wrap="none" rtlCol="0">
            <a:spAutoFit/>
          </a:bodyPr>
          <a:lstStyle/>
          <a:p>
            <a:r>
              <a:rPr lang="en-US" sz="1600" dirty="0" smtClean="0"/>
              <a:t>Click the arrow to continue</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229600" cy="526297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i="1" dirty="0" smtClean="0">
                <a:latin typeface="Times New Roman" pitchFamily="18" charset="0"/>
                <a:cs typeface="Times New Roman" pitchFamily="18" charset="0"/>
              </a:rPr>
              <a:t>History – p. 3</a:t>
            </a:r>
          </a:p>
          <a:p>
            <a:pPr>
              <a:buFont typeface="Arial" pitchFamily="34" charset="0"/>
              <a:buChar char="•"/>
            </a:pPr>
            <a:r>
              <a:rPr lang="en-US" sz="2400" dirty="0" smtClean="0">
                <a:solidFill>
                  <a:srgbClr val="C00000"/>
                </a:solidFill>
                <a:latin typeface="Times New Roman" pitchFamily="18" charset="0"/>
                <a:cs typeface="Times New Roman" pitchFamily="18" charset="0"/>
              </a:rPr>
              <a:t>1999         </a:t>
            </a:r>
            <a:r>
              <a:rPr lang="en-US" sz="2400" dirty="0" smtClean="0">
                <a:latin typeface="Times New Roman" pitchFamily="18" charset="0"/>
                <a:cs typeface="Times New Roman" pitchFamily="18" charset="0"/>
              </a:rPr>
              <a:t>: The conditions in Indonesia were still unstable, the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1999 program was conducted once again in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Malaysia at UKM. </a:t>
            </a:r>
          </a:p>
          <a:p>
            <a:pPr>
              <a:buFont typeface="Arial" pitchFamily="34" charset="0"/>
              <a:buChar char="•"/>
            </a:pPr>
            <a:r>
              <a:rPr lang="en-US" sz="2400" dirty="0" smtClean="0">
                <a:solidFill>
                  <a:srgbClr val="C00000"/>
                </a:solidFill>
                <a:latin typeface="Times New Roman" pitchFamily="18" charset="0"/>
                <a:cs typeface="Times New Roman" pitchFamily="18" charset="0"/>
              </a:rPr>
              <a:t>2000-2004</a:t>
            </a:r>
            <a:r>
              <a:rPr lang="en-US" sz="2400" dirty="0" smtClean="0">
                <a:latin typeface="Times New Roman" pitchFamily="18" charset="0"/>
                <a:cs typeface="Times New Roman" pitchFamily="18" charset="0"/>
              </a:rPr>
              <a:t>:  the program returned to Universitas Sam Ratulangi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in Manado (UNSRAT).  </a:t>
            </a:r>
          </a:p>
          <a:p>
            <a:pPr>
              <a:buFont typeface="Arial" pitchFamily="34" charset="0"/>
              <a:buChar char="•"/>
            </a:pPr>
            <a:r>
              <a:rPr lang="en-US" sz="2400" dirty="0" smtClean="0">
                <a:solidFill>
                  <a:srgbClr val="C00000"/>
                </a:solidFill>
                <a:latin typeface="Times New Roman" pitchFamily="18" charset="0"/>
                <a:cs typeface="Times New Roman" pitchFamily="18" charset="0"/>
              </a:rPr>
              <a:t>2005-2007</a:t>
            </a:r>
            <a:r>
              <a:rPr lang="en-US" sz="2400" dirty="0" smtClean="0">
                <a:latin typeface="Times New Roman" pitchFamily="18" charset="0"/>
                <a:cs typeface="Times New Roman" pitchFamily="18" charset="0"/>
              </a:rPr>
              <a:t>: The program continued at Universitas Sam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Ratulangi in Manado (UNSRAT), but the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administrative headquarters of COTIM were housed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the </a:t>
            </a:r>
            <a:r>
              <a:rPr lang="en-US" sz="2400" b="1" dirty="0" smtClean="0">
                <a:solidFill>
                  <a:srgbClr val="FF0000"/>
                </a:solidFill>
                <a:latin typeface="Times New Roman" pitchFamily="18" charset="0"/>
                <a:cs typeface="Times New Roman" pitchFamily="18" charset="0"/>
              </a:rPr>
              <a:t>Center for Southeast Asian Studies at Ohio </a:t>
            </a:r>
          </a:p>
          <a:p>
            <a:r>
              <a:rPr lang="en-US" sz="2400" b="1" dirty="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                     University, Athens, Ohio</a:t>
            </a:r>
            <a:r>
              <a:rPr lang="en-US" sz="2400" dirty="0" smtClean="0">
                <a:latin typeface="Times New Roman" pitchFamily="18" charset="0"/>
                <a:cs typeface="Times New Roman" pitchFamily="18" charset="0"/>
              </a:rPr>
              <a:t>. </a:t>
            </a:r>
          </a:p>
          <a:p>
            <a:pPr>
              <a:buFont typeface="Arial" pitchFamily="34" charset="0"/>
              <a:buChar char="•"/>
            </a:pPr>
            <a:r>
              <a:rPr lang="en-US" sz="2400" dirty="0" smtClean="0">
                <a:solidFill>
                  <a:srgbClr val="C00000"/>
                </a:solidFill>
                <a:latin typeface="Times New Roman" pitchFamily="18" charset="0"/>
                <a:cs typeface="Times New Roman" pitchFamily="18" charset="0"/>
              </a:rPr>
              <a:t>2008-2011 </a:t>
            </a:r>
            <a:r>
              <a:rPr lang="en-US" sz="2400" dirty="0" smtClean="0">
                <a:latin typeface="Times New Roman" pitchFamily="18" charset="0"/>
                <a:cs typeface="Times New Roman" pitchFamily="18" charset="0"/>
              </a:rPr>
              <a:t>: The program is held at Universitas Kristen Satya </a:t>
            </a:r>
          </a:p>
          <a:p>
            <a:r>
              <a:rPr lang="en-US" sz="2400" dirty="0" smtClean="0">
                <a:latin typeface="Times New Roman" pitchFamily="18" charset="0"/>
                <a:cs typeface="Times New Roman" pitchFamily="18" charset="0"/>
              </a:rPr>
              <a:t>                       Wacana (UKSW) in Salatiga, Java. </a:t>
            </a:r>
          </a:p>
          <a:p>
            <a:endParaRPr lang="en-US" sz="2400" dirty="0">
              <a:latin typeface="Times New Roman" pitchFamily="18" charset="0"/>
              <a:cs typeface="Times New Roman" pitchFamily="18" charset="0"/>
            </a:endParaRPr>
          </a:p>
        </p:txBody>
      </p:sp>
      <p:sp>
        <p:nvSpPr>
          <p:cNvPr id="3" name="Right Arrow 2"/>
          <p:cNvSpPr/>
          <p:nvPr/>
        </p:nvSpPr>
        <p:spPr>
          <a:xfrm>
            <a:off x="7848600" y="62484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p:cNvSpPr/>
          <p:nvPr/>
        </p:nvSpPr>
        <p:spPr>
          <a:xfrm>
            <a:off x="457200" y="62484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86200" y="6172200"/>
            <a:ext cx="136608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smtClean="0">
                <a:solidFill>
                  <a:srgbClr val="C00000"/>
                </a:solidFill>
                <a:latin typeface="Times New Roman" pitchFamily="18" charset="0"/>
                <a:cs typeface="Times New Roman" pitchFamily="18" charset="0"/>
                <a:hlinkClick r:id="rId2" action="ppaction://hlinksldjump"/>
              </a:rPr>
              <a:t>Contents</a:t>
            </a:r>
            <a:endParaRPr lang="en-US" sz="2400" b="1" dirty="0">
              <a:solidFill>
                <a:srgbClr val="C00000"/>
              </a:solidFill>
              <a:latin typeface="Times New Roman" pitchFamily="18" charset="0"/>
              <a:cs typeface="Times New Roman" pitchFamily="18" charset="0"/>
            </a:endParaRPr>
          </a:p>
        </p:txBody>
      </p:sp>
      <p:sp>
        <p:nvSpPr>
          <p:cNvPr id="6" name="TextBox 5"/>
          <p:cNvSpPr txBox="1"/>
          <p:nvPr/>
        </p:nvSpPr>
        <p:spPr>
          <a:xfrm>
            <a:off x="1143000" y="6248400"/>
            <a:ext cx="2347374" cy="338554"/>
          </a:xfrm>
          <a:prstGeom prst="rect">
            <a:avLst/>
          </a:prstGeom>
          <a:noFill/>
        </p:spPr>
        <p:txBody>
          <a:bodyPr wrap="none" rtlCol="0">
            <a:spAutoFit/>
          </a:bodyPr>
          <a:lstStyle/>
          <a:p>
            <a:r>
              <a:rPr lang="en-US" sz="1600" dirty="0" smtClean="0"/>
              <a:t>Click the arrow to back up</a:t>
            </a:r>
            <a:endParaRPr lang="en-US" sz="1600" dirty="0"/>
          </a:p>
        </p:txBody>
      </p:sp>
      <p:sp>
        <p:nvSpPr>
          <p:cNvPr id="7" name="TextBox 6"/>
          <p:cNvSpPr txBox="1"/>
          <p:nvPr/>
        </p:nvSpPr>
        <p:spPr>
          <a:xfrm>
            <a:off x="5410200" y="6248400"/>
            <a:ext cx="2433487" cy="338554"/>
          </a:xfrm>
          <a:prstGeom prst="rect">
            <a:avLst/>
          </a:prstGeom>
          <a:noFill/>
        </p:spPr>
        <p:txBody>
          <a:bodyPr wrap="none" rtlCol="0">
            <a:spAutoFit/>
          </a:bodyPr>
          <a:lstStyle/>
          <a:p>
            <a:r>
              <a:rPr lang="en-US" sz="1600" dirty="0" smtClean="0"/>
              <a:t>Click the arrow to continue</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Recruitment of applicants</a:t>
            </a:r>
            <a:endParaRPr lang="en-US" sz="3600" b="1" dirty="0">
              <a:latin typeface="Times New Roman" pitchFamily="18" charset="0"/>
              <a:cs typeface="Times New Roman" pitchFamily="18" charset="0"/>
            </a:endParaRPr>
          </a:p>
        </p:txBody>
      </p:sp>
      <p:sp>
        <p:nvSpPr>
          <p:cNvPr id="3" name="TextBox 2"/>
          <p:cNvSpPr txBox="1"/>
          <p:nvPr/>
        </p:nvSpPr>
        <p:spPr>
          <a:xfrm>
            <a:off x="533400" y="1676400"/>
            <a:ext cx="8153400" cy="26776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buFont typeface="Arial" pitchFamily="34" charset="0"/>
              <a:buChar char="•"/>
            </a:pPr>
            <a:r>
              <a:rPr lang="en-US" sz="2400" dirty="0" smtClean="0">
                <a:latin typeface="Times New Roman" pitchFamily="18" charset="0"/>
                <a:cs typeface="Times New Roman" pitchFamily="18" charset="0"/>
              </a:rPr>
              <a:t>COTIM program participants are recruited by sending flyers to institutions in the US. Information and applications are posted in COTIM web at </a:t>
            </a:r>
            <a:r>
              <a:rPr lang="en-US" sz="2400" dirty="0" smtClean="0">
                <a:latin typeface="Times New Roman" pitchFamily="18" charset="0"/>
                <a:cs typeface="Times New Roman" pitchFamily="18" charset="0"/>
                <a:hlinkClick r:id="rId2"/>
              </a:rPr>
              <a:t>http://www.ohiou.edu/COTIM/</a:t>
            </a:r>
            <a:r>
              <a:rPr lang="en-US" sz="2400" dirty="0" smtClean="0">
                <a:latin typeface="Times New Roman" pitchFamily="18" charset="0"/>
                <a:cs typeface="Times New Roman" pitchFamily="18" charset="0"/>
              </a:rPr>
              <a:t>. </a:t>
            </a:r>
          </a:p>
          <a:p>
            <a:pPr>
              <a:buFont typeface="Arial" pitchFamily="34" charset="0"/>
              <a:buChar char="•"/>
            </a:pPr>
            <a:r>
              <a:rPr lang="en-US" sz="2400" dirty="0" smtClean="0">
                <a:latin typeface="Times New Roman" pitchFamily="18" charset="0"/>
                <a:cs typeface="Times New Roman" pitchFamily="18" charset="0"/>
              </a:rPr>
              <a:t>Minorities are always encouraged to apply. COTIM participants are diversified: Whites (male and female), Blacks (male and female), Asian Americans (male and female), Chicanos (male and females).</a:t>
            </a:r>
            <a:endParaRPr lang="en-US" sz="2400" dirty="0">
              <a:latin typeface="Times New Roman" pitchFamily="18" charset="0"/>
              <a:cs typeface="Times New Roman" pitchFamily="18" charset="0"/>
            </a:endParaRPr>
          </a:p>
        </p:txBody>
      </p:sp>
      <p:sp>
        <p:nvSpPr>
          <p:cNvPr id="7" name="Right Arrow 6">
            <a:hlinkClick r:id="" action="ppaction://hlinkshowjump?jump=nextslide"/>
          </p:cNvPr>
          <p:cNvSpPr/>
          <p:nvPr/>
        </p:nvSpPr>
        <p:spPr>
          <a:xfrm>
            <a:off x="8077200" y="62484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86200" y="6172200"/>
            <a:ext cx="136608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b="1" dirty="0" smtClean="0">
                <a:solidFill>
                  <a:srgbClr val="C00000"/>
                </a:solidFill>
                <a:latin typeface="Times New Roman" pitchFamily="18" charset="0"/>
                <a:cs typeface="Times New Roman" pitchFamily="18" charset="0"/>
                <a:hlinkClick r:id="rId3" action="ppaction://hlinksldjump"/>
              </a:rPr>
              <a:t>Contents</a:t>
            </a:r>
            <a:endParaRPr lang="en-US" sz="2400" b="1" dirty="0">
              <a:solidFill>
                <a:srgbClr val="C00000"/>
              </a:solidFill>
              <a:latin typeface="Times New Roman" pitchFamily="18" charset="0"/>
              <a:cs typeface="Times New Roman" pitchFamily="18" charset="0"/>
            </a:endParaRPr>
          </a:p>
        </p:txBody>
      </p:sp>
      <p:sp>
        <p:nvSpPr>
          <p:cNvPr id="8" name="TextBox 7"/>
          <p:cNvSpPr txBox="1"/>
          <p:nvPr/>
        </p:nvSpPr>
        <p:spPr>
          <a:xfrm>
            <a:off x="5562600" y="6248400"/>
            <a:ext cx="2433487" cy="338554"/>
          </a:xfrm>
          <a:prstGeom prst="rect">
            <a:avLst/>
          </a:prstGeom>
          <a:noFill/>
        </p:spPr>
        <p:txBody>
          <a:bodyPr wrap="none" rtlCol="0">
            <a:spAutoFit/>
          </a:bodyPr>
          <a:lstStyle/>
          <a:p>
            <a:r>
              <a:rPr lang="en-US" sz="1600" dirty="0" smtClean="0"/>
              <a:t>Click the arrow to continue</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1154</Words>
  <Application>Microsoft Office PowerPoint</Application>
  <PresentationFormat>On-screen Show (4:3)</PresentationFormat>
  <Paragraphs>104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The Consortium for the Teaching of Indonesian and Malay (COTIM) </vt:lpstr>
      <vt:lpstr>Contents Click a topic below</vt:lpstr>
      <vt:lpstr>Introduction</vt:lpstr>
      <vt:lpstr>Introduction – p. 2</vt:lpstr>
      <vt:lpstr>COTIM Members</vt:lpstr>
      <vt:lpstr>History</vt:lpstr>
      <vt:lpstr>Slide 7</vt:lpstr>
      <vt:lpstr>Slide 8</vt:lpstr>
      <vt:lpstr>Recruitment of applicants</vt:lpstr>
      <vt:lpstr>Materials and Testing/Evaluation</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Consortium for the Teaching of Indonesian and Malay (COTIM)</dc:title>
  <dc:creator>Marmo</dc:creator>
  <cp:lastModifiedBy>Marmo</cp:lastModifiedBy>
  <cp:revision>32</cp:revision>
  <dcterms:created xsi:type="dcterms:W3CDTF">2009-02-18T19:02:14Z</dcterms:created>
  <dcterms:modified xsi:type="dcterms:W3CDTF">2009-03-01T21:56:50Z</dcterms:modified>
</cp:coreProperties>
</file>